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4" autoAdjust="0"/>
    <p:restoredTop sz="86470" autoAdjust="0"/>
  </p:normalViewPr>
  <p:slideViewPr>
    <p:cSldViewPr showGuides="1">
      <p:cViewPr varScale="1">
        <p:scale>
          <a:sx n="57" d="100"/>
          <a:sy n="57" d="100"/>
        </p:scale>
        <p:origin x="504" y="4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10/7/2016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10/7/2016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 short length of time that they are in session in odd-numbered years, House members are limited to the number of bills that each House legislator can introduce.  This means </a:t>
            </a:r>
            <a:r>
              <a:rPr lang="en-US" smtClean="0"/>
              <a:t>that they have </a:t>
            </a:r>
            <a:r>
              <a:rPr lang="en-US" dirty="0" smtClean="0"/>
              <a:t>to pick bills very strategically in terms of which of the drafted bills will actually be introduced.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8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trightvirginia.org/public-policy-team/" TargetMode="External"/><Relationship Id="rId2" Type="http://schemas.openxmlformats.org/officeDocument/2006/relationships/hyperlink" Target="http://eatrightvirginia.org/advoca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vand.publicpolicy@gmail.com" TargetMode="External"/><Relationship Id="rId4" Type="http://schemas.openxmlformats.org/officeDocument/2006/relationships/hyperlink" Target="http://eatrightvirginia.org/advocacy/action-aler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5212" y="3886200"/>
            <a:ext cx="5715000" cy="13970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Wendy Phillips, MS, RD, CNSC, CLE, FAND</a:t>
            </a:r>
          </a:p>
          <a:p>
            <a:r>
              <a:rPr lang="en-US" dirty="0" smtClean="0"/>
              <a:t>VAND </a:t>
            </a:r>
            <a:r>
              <a:rPr lang="en-US" dirty="0" smtClean="0"/>
              <a:t>Past President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3352800"/>
          </a:xfrm>
        </p:spPr>
        <p:txBody>
          <a:bodyPr/>
          <a:lstStyle/>
          <a:p>
            <a:r>
              <a:rPr lang="en-US" dirty="0" smtClean="0"/>
              <a:t>The Legislative </a:t>
            </a:r>
            <a:r>
              <a:rPr lang="en-US" dirty="0" smtClean="0"/>
              <a:t>Process in Virginia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54972"/>
            <a:ext cx="3222228" cy="18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371600"/>
            <a:ext cx="96774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Policy &amp; Advocacy Priorities:</a:t>
            </a:r>
          </a:p>
          <a:p>
            <a:pPr marL="365760" lvl="1" indent="0">
              <a:buNone/>
            </a:pPr>
            <a:r>
              <a:rPr lang="en-US" sz="2200" dirty="0">
                <a:hlinkClick r:id="rId2"/>
              </a:rPr>
              <a:t>http://eatrightvirginia.org/advocacy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r>
              <a:rPr lang="en-US" sz="2400" dirty="0" smtClean="0"/>
              <a:t>Public Policy Team</a:t>
            </a:r>
          </a:p>
          <a:p>
            <a:pPr lvl="1"/>
            <a:r>
              <a:rPr lang="en-US" sz="2200" dirty="0">
                <a:hlinkClick r:id="rId3"/>
              </a:rPr>
              <a:t>http://eatrightvirginia.org/public-policy-team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r>
              <a:rPr lang="en-US" sz="2400" dirty="0" smtClean="0"/>
              <a:t>Action Alerts</a:t>
            </a:r>
          </a:p>
          <a:p>
            <a:pPr lvl="1"/>
            <a:r>
              <a:rPr lang="en-US" sz="2200" dirty="0">
                <a:hlinkClick r:id="rId4"/>
              </a:rPr>
              <a:t>http://eatrightvirginia.org/advocacy/action-alert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r>
              <a:rPr lang="en-US" sz="2400" dirty="0" smtClean="0"/>
              <a:t>Contact Us: </a:t>
            </a:r>
            <a:r>
              <a:rPr lang="en-US" sz="2400" dirty="0" smtClean="0">
                <a:hlinkClick r:id="rId5"/>
              </a:rPr>
              <a:t>vand.publicpolicy@gmail.com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200" dirty="0" smtClean="0"/>
          </a:p>
          <a:p>
            <a:pPr marL="365760" lvl="1" indent="0">
              <a:buNone/>
            </a:pPr>
            <a:endParaRPr lang="en-US" sz="2200" dirty="0"/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8686801" cy="838200"/>
          </a:xfrm>
        </p:spPr>
        <p:txBody>
          <a:bodyPr/>
          <a:lstStyle/>
          <a:p>
            <a:r>
              <a:rPr lang="en-US" dirty="0" smtClean="0"/>
              <a:t>VAND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71346"/>
            <a:ext cx="3356878" cy="1905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2" y="2209800"/>
            <a:ext cx="4251960" cy="4267200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cs typeface="Estrangelo Edessa" pitchFamily="66" charset="0"/>
            </a:endParaRPr>
          </a:p>
          <a:p>
            <a:r>
              <a:rPr lang="en-US" sz="3600" dirty="0" smtClean="0">
                <a:cs typeface="Estrangelo Edessa" pitchFamily="66" charset="0"/>
              </a:rPr>
              <a:t>Odd </a:t>
            </a:r>
            <a:r>
              <a:rPr lang="en-US" sz="3600" dirty="0" smtClean="0">
                <a:cs typeface="Estrangelo Edessa" pitchFamily="66" charset="0"/>
              </a:rPr>
              <a:t>Years – 45 day session</a:t>
            </a:r>
          </a:p>
          <a:p>
            <a:r>
              <a:rPr lang="en-US" sz="3600" dirty="0" smtClean="0">
                <a:cs typeface="Estrangelo Edessa" pitchFamily="66" charset="0"/>
              </a:rPr>
              <a:t>Even Years – 60 day </a:t>
            </a:r>
            <a:r>
              <a:rPr lang="en-US" sz="3600" dirty="0" smtClean="0">
                <a:cs typeface="Estrangelo Edessa" pitchFamily="66" charset="0"/>
              </a:rPr>
              <a:t>session</a:t>
            </a:r>
            <a:endParaRPr lang="en-US" sz="3600" dirty="0" smtClean="0"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828800"/>
            <a:ext cx="4251960" cy="41910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4000" dirty="0" smtClean="0">
                <a:ea typeface="Batang" pitchFamily="18" charset="-127"/>
                <a:cs typeface="Estrangelo Edessa" pitchFamily="66" charset="0"/>
              </a:rPr>
              <a:t>Bicameral – 2 houses</a:t>
            </a:r>
          </a:p>
          <a:p>
            <a:pPr lvl="0"/>
            <a:r>
              <a:rPr lang="en-US" sz="4000" dirty="0" smtClean="0">
                <a:ea typeface="Batang" pitchFamily="18" charset="-127"/>
                <a:cs typeface="Estrangelo Edessa" pitchFamily="66" charset="0"/>
              </a:rPr>
              <a:t>House of Delegates</a:t>
            </a:r>
          </a:p>
          <a:p>
            <a:pPr lvl="1"/>
            <a:r>
              <a:rPr lang="en-US" sz="4000" dirty="0" smtClean="0">
                <a:ea typeface="Batang" pitchFamily="18" charset="-127"/>
                <a:cs typeface="Estrangelo Edessa" pitchFamily="66" charset="0"/>
              </a:rPr>
              <a:t>100 Delegates</a:t>
            </a:r>
          </a:p>
          <a:p>
            <a:pPr lvl="0"/>
            <a:r>
              <a:rPr lang="en-US" sz="4000" dirty="0" smtClean="0">
                <a:ea typeface="Batang" pitchFamily="18" charset="-127"/>
                <a:cs typeface="Estrangelo Edessa" pitchFamily="66" charset="0"/>
              </a:rPr>
              <a:t>Senate</a:t>
            </a:r>
          </a:p>
          <a:p>
            <a:pPr lvl="1"/>
            <a:r>
              <a:rPr lang="en-US" sz="4000" dirty="0" smtClean="0">
                <a:ea typeface="Batang" pitchFamily="18" charset="-127"/>
                <a:cs typeface="Estrangelo Edessa" pitchFamily="66" charset="0"/>
              </a:rPr>
              <a:t>40 Senators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General Assembly</a:t>
            </a:r>
            <a:endParaRPr lang="en-US" dirty="0"/>
          </a:p>
        </p:txBody>
      </p:sp>
      <p:pic>
        <p:nvPicPr>
          <p:cNvPr id="11266" name="Picture 2" descr="http://ts1.mm.bing.net/th?&amp;id=HN.607995360387926216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580" y="228600"/>
            <a:ext cx="2986732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52600"/>
            <a:ext cx="8686801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 An idea for a bill can come from anywhere.  This can be for a new law, or to change an existing law, or do away with an existing law</a:t>
            </a:r>
          </a:p>
          <a:p>
            <a:pPr>
              <a:buNone/>
            </a:pPr>
            <a:r>
              <a:rPr lang="en-US" dirty="0" smtClean="0"/>
              <a:t>2.  Only a Delegate or Senator can actually introduce the law for consideration.  This would be the bill’s patron or sponsor</a:t>
            </a:r>
          </a:p>
          <a:p>
            <a:pPr>
              <a:buNone/>
            </a:pPr>
            <a:r>
              <a:rPr lang="en-US" dirty="0" smtClean="0"/>
              <a:t>3.  Bill is filed with the Clerk and assigned a number.  In the House, the Speaker refers the bill to proper committee for discussion and consideration.  In the Senate, the Clerk refers bills.</a:t>
            </a:r>
          </a:p>
          <a:p>
            <a:pPr>
              <a:buNone/>
            </a:pPr>
            <a:r>
              <a:rPr lang="en-US" dirty="0" smtClean="0"/>
              <a:t>4.  The </a:t>
            </a:r>
            <a:r>
              <a:rPr lang="en-US" dirty="0" smtClean="0"/>
              <a:t>public may provide feedback when the committee is </a:t>
            </a:r>
            <a:r>
              <a:rPr lang="en-US" dirty="0" smtClean="0"/>
              <a:t>discussing </a:t>
            </a:r>
            <a:r>
              <a:rPr lang="en-US" dirty="0" smtClean="0"/>
              <a:t>it.  Amendments may be made during this time.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Bill Becomes a Law in Virginia</a:t>
            </a:r>
            <a:endParaRPr lang="en-US" dirty="0"/>
          </a:p>
        </p:txBody>
      </p:sp>
      <p:pic>
        <p:nvPicPr>
          <p:cNvPr id="10242" name="Picture 2" descr="http://capclass.virginiageneralassembly.gov/images/Capitol/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2" y="4724400"/>
            <a:ext cx="3375660" cy="225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8686801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 If the committee approves it with a vote, it is then sent to the House or Senate for consideration and a vote.  The bill must be read 3 times.</a:t>
            </a:r>
          </a:p>
          <a:p>
            <a:pPr>
              <a:buNone/>
            </a:pPr>
            <a:r>
              <a:rPr lang="en-US" dirty="0" smtClean="0"/>
              <a:t>		First time – bill read by the clerk</a:t>
            </a:r>
          </a:p>
          <a:p>
            <a:pPr>
              <a:buNone/>
            </a:pPr>
            <a:r>
              <a:rPr lang="en-US" dirty="0" smtClean="0"/>
              <a:t>		Second time – bill may be amended, debated, and enrolled</a:t>
            </a:r>
          </a:p>
          <a:p>
            <a:pPr>
              <a:buNone/>
            </a:pPr>
            <a:r>
              <a:rPr lang="en-US" dirty="0" smtClean="0"/>
              <a:t>		Third time – Members then vote on final passage</a:t>
            </a:r>
          </a:p>
          <a:p>
            <a:pPr>
              <a:buNone/>
            </a:pPr>
            <a:r>
              <a:rPr lang="en-US" dirty="0" smtClean="0"/>
              <a:t>6.  If passes one house, goes to the other for a similar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8686801" cy="1066800"/>
          </a:xfrm>
        </p:spPr>
        <p:txBody>
          <a:bodyPr/>
          <a:lstStyle/>
          <a:p>
            <a:r>
              <a:rPr lang="en-US" dirty="0" smtClean="0"/>
              <a:t>How a Bill Becomes a Law in Virginia</a:t>
            </a:r>
            <a:endParaRPr lang="en-US" dirty="0"/>
          </a:p>
        </p:txBody>
      </p:sp>
      <p:pic>
        <p:nvPicPr>
          <p:cNvPr id="9218" name="Picture 2" descr="http://bloximages.newyork1.vip.townnews.com/timesdispatch.com/content/tncms/assets/v3/editorial/8/0e/80e75c26-5ad6-11e2-b7b6-0019bb30f31a/50ee368aa4beb.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412" y="4268804"/>
            <a:ext cx="3657600" cy="243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52600"/>
            <a:ext cx="8686801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7.  If passes both houses, goes to governor who may do 1 of 4 things:</a:t>
            </a:r>
          </a:p>
          <a:p>
            <a:pPr lvl="1"/>
            <a:r>
              <a:rPr lang="en-US" dirty="0" smtClean="0"/>
              <a:t>Sign/approve</a:t>
            </a:r>
            <a:endParaRPr lang="en-US" dirty="0" smtClean="0"/>
          </a:p>
          <a:p>
            <a:pPr lvl="1"/>
            <a:r>
              <a:rPr lang="en-US" dirty="0" smtClean="0"/>
              <a:t>Veto </a:t>
            </a:r>
            <a:r>
              <a:rPr lang="en-US" dirty="0" smtClean="0"/>
              <a:t>(in order to override the veto, 2/3 of both houses have to vote to pass the bill notwithstanding the </a:t>
            </a:r>
            <a:r>
              <a:rPr lang="en-US" dirty="0" smtClean="0"/>
              <a:t>veto)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 smtClean="0"/>
              <a:t>with changes, which then must be approved by majority vote in both the House and </a:t>
            </a:r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Ignore </a:t>
            </a:r>
            <a:r>
              <a:rPr lang="en-US" dirty="0" smtClean="0"/>
              <a:t>it – this rarely happens – bill would still become a law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42539"/>
            <a:ext cx="8686801" cy="1066800"/>
          </a:xfrm>
        </p:spPr>
        <p:txBody>
          <a:bodyPr/>
          <a:lstStyle/>
          <a:p>
            <a:r>
              <a:rPr lang="en-US" dirty="0" smtClean="0"/>
              <a:t>How a Bill Becomes a Law in Virginia</a:t>
            </a:r>
            <a:endParaRPr lang="en-US" dirty="0"/>
          </a:p>
        </p:txBody>
      </p:sp>
      <p:pic>
        <p:nvPicPr>
          <p:cNvPr id="8194" name="Picture 2" descr="http://www.roanokefreepress.com/wp-content/uploads/2014/01/GovernorMcAuliffe-25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0735" y="3848100"/>
            <a:ext cx="216255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Consumer and Community Issues </a:t>
            </a:r>
            <a:endParaRPr lang="en-US" sz="2400" dirty="0" smtClean="0"/>
          </a:p>
          <a:p>
            <a:pPr lvl="0"/>
            <a:r>
              <a:rPr lang="en-US" dirty="0" smtClean="0"/>
              <a:t>Prevention and treatment of chronic disease, including health care equity </a:t>
            </a:r>
          </a:p>
          <a:p>
            <a:pPr lvl="0"/>
            <a:r>
              <a:rPr lang="en-US" dirty="0" smtClean="0"/>
              <a:t>Meeting nutrition needs through the life cycle: Maternal and child nutrition to healthy aging </a:t>
            </a:r>
          </a:p>
          <a:p>
            <a:pPr lvl="0"/>
            <a:r>
              <a:rPr lang="en-US" dirty="0" smtClean="0"/>
              <a:t>Quality food and nutrition through education, production, access and delivery </a:t>
            </a:r>
          </a:p>
          <a:p>
            <a:pPr lvl="0"/>
            <a:r>
              <a:rPr lang="en-US" dirty="0" smtClean="0"/>
              <a:t>Nutrition monitoring and research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Focus Areas for the Academy</a:t>
            </a:r>
            <a:endParaRPr lang="en-US" dirty="0"/>
          </a:p>
        </p:txBody>
      </p:sp>
      <p:pic>
        <p:nvPicPr>
          <p:cNvPr id="4" name="Picture 3" descr="Academy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5212" y="5410200"/>
            <a:ext cx="533136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Professional Issues </a:t>
            </a:r>
            <a:endParaRPr lang="en-US" sz="2400" dirty="0" smtClean="0"/>
          </a:p>
          <a:p>
            <a:pPr lvl="0"/>
            <a:r>
              <a:rPr lang="en-US" dirty="0" smtClean="0"/>
              <a:t>Licensure: Protection of the Public </a:t>
            </a:r>
          </a:p>
          <a:p>
            <a:pPr lvl="0"/>
            <a:r>
              <a:rPr lang="en-US" dirty="0" smtClean="0"/>
              <a:t>Workforce demand: Assuring the Public has access to nutrition services delivered by qualified practitioners </a:t>
            </a:r>
          </a:p>
          <a:p>
            <a:pPr lvl="0"/>
            <a:r>
              <a:rPr lang="en-US" dirty="0" smtClean="0"/>
              <a:t>Outcome driven nutrition services in changing health systems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Focus Areas for the Academy</a:t>
            </a:r>
            <a:endParaRPr lang="en-US" dirty="0"/>
          </a:p>
        </p:txBody>
      </p:sp>
      <p:pic>
        <p:nvPicPr>
          <p:cNvPr id="4" name="Picture 3" descr="Academy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412" y="5029200"/>
            <a:ext cx="533136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600" b="1" dirty="0" smtClean="0"/>
              <a:t>GOAL 3:  Advocate for food, nutrition, and health policy.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• STRATEGY 1:  Provide skills development in the area of advocacy.</a:t>
            </a:r>
            <a:br>
              <a:rPr lang="en-US" dirty="0" smtClean="0"/>
            </a:br>
            <a:r>
              <a:rPr lang="en-US" dirty="0" smtClean="0"/>
              <a:t>• STRATEGY 2:  Advance individual grassroots actions.</a:t>
            </a:r>
            <a:br>
              <a:rPr lang="en-US" dirty="0" smtClean="0"/>
            </a:br>
            <a:r>
              <a:rPr lang="en-US" dirty="0" smtClean="0"/>
              <a:t>• STRATEGY 3:  Build targeted relationships to strengthen local and state advocacy efforts. </a:t>
            </a:r>
            <a:br>
              <a:rPr lang="en-US" dirty="0" smtClean="0"/>
            </a:br>
            <a:r>
              <a:rPr lang="en-US" dirty="0" smtClean="0"/>
              <a:t>• STRATEGY 4:  Achieve licensure of RDs in Virginia.</a:t>
            </a:r>
            <a:br>
              <a:rPr lang="en-US" dirty="0" smtClean="0"/>
            </a:br>
            <a:r>
              <a:rPr lang="en-US" dirty="0" smtClean="0"/>
              <a:t>• STRATEGY 5:  Support the Academy's federal legislative priority issues.</a:t>
            </a:r>
            <a:br>
              <a:rPr lang="en-US" dirty="0" smtClean="0"/>
            </a:br>
            <a:r>
              <a:rPr lang="en-US" dirty="0" smtClean="0"/>
              <a:t> 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for VAND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68290"/>
            <a:ext cx="2723388" cy="1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and provide supporting evidence that licensure for RDNs is needed</a:t>
            </a:r>
          </a:p>
          <a:p>
            <a:r>
              <a:rPr lang="en-US" dirty="0" smtClean="0"/>
              <a:t>Find a senator or delegate to be the patron (co-sponsor) for the bill.</a:t>
            </a:r>
          </a:p>
          <a:p>
            <a:r>
              <a:rPr lang="en-US" dirty="0" smtClean="0"/>
              <a:t>Bill is assigned a number</a:t>
            </a:r>
          </a:p>
          <a:p>
            <a:r>
              <a:rPr lang="en-US" dirty="0" smtClean="0"/>
              <a:t>Referred to proper committee </a:t>
            </a:r>
          </a:p>
          <a:p>
            <a:pPr lvl="1"/>
            <a:r>
              <a:rPr lang="en-US" dirty="0" smtClean="0"/>
              <a:t>House of Delegates:  Health, Welfare, and Institutions</a:t>
            </a:r>
          </a:p>
          <a:p>
            <a:pPr lvl="1"/>
            <a:r>
              <a:rPr lang="en-US" dirty="0" smtClean="0"/>
              <a:t>Senate:  Education and Health Committee</a:t>
            </a:r>
          </a:p>
          <a:p>
            <a:pPr lvl="1"/>
            <a:r>
              <a:rPr lang="en-US" b="1" dirty="0" smtClean="0"/>
              <a:t>Public may comment during this period</a:t>
            </a:r>
          </a:p>
          <a:p>
            <a:pPr lvl="1"/>
            <a:r>
              <a:rPr lang="en-US" b="1" dirty="0" smtClean="0"/>
              <a:t>Amendments may be made during this time</a:t>
            </a:r>
          </a:p>
          <a:p>
            <a:r>
              <a:rPr lang="en-US" dirty="0" smtClean="0"/>
              <a:t>If committee passes it, sent to entire floor for a vote</a:t>
            </a:r>
          </a:p>
          <a:p>
            <a:r>
              <a:rPr lang="en-US" dirty="0" smtClean="0"/>
              <a:t>If passes that house, then goes to the other house for a similar process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Introducing a Licensure Bill</a:t>
            </a:r>
            <a:endParaRPr lang="en-US" dirty="0"/>
          </a:p>
        </p:txBody>
      </p:sp>
      <p:pic>
        <p:nvPicPr>
          <p:cNvPr id="1026" name="Picture 2" descr="http://4.bp.blogspot.com/_PGvSoaafXiI/S99KO1BTKfI/AAAAAAAAIHM/UFtSFs2zl5g/s1600/virginia-state-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7612" y="2438400"/>
            <a:ext cx="2438400" cy="2442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Custom</PresentationFormat>
  <Paragraphs>74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Batang</vt:lpstr>
      <vt:lpstr>Century Gothic</vt:lpstr>
      <vt:lpstr>Estrangelo Edessa</vt:lpstr>
      <vt:lpstr>Palatino Linotype</vt:lpstr>
      <vt:lpstr>Business strategy presentation</vt:lpstr>
      <vt:lpstr>The Legislative Process in Virginia</vt:lpstr>
      <vt:lpstr>Virginia General Assembly</vt:lpstr>
      <vt:lpstr>How a Bill Becomes a Law in Virginia</vt:lpstr>
      <vt:lpstr>How a Bill Becomes a Law in Virginia</vt:lpstr>
      <vt:lpstr>How a Bill Becomes a Law in Virginia</vt:lpstr>
      <vt:lpstr>Priority Focus Areas for the Academy</vt:lpstr>
      <vt:lpstr>Priority Focus Areas for the Academy</vt:lpstr>
      <vt:lpstr>Strategic Plan for VAND</vt:lpstr>
      <vt:lpstr>Steps for Introducing a Licensure Bill</vt:lpstr>
      <vt:lpstr>VAND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2016-10-07T14:22:02Z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